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56" r:id="rId2"/>
    <p:sldId id="326" r:id="rId3"/>
    <p:sldId id="327" r:id="rId4"/>
    <p:sldId id="331" r:id="rId5"/>
    <p:sldId id="332" r:id="rId6"/>
    <p:sldId id="333" r:id="rId7"/>
    <p:sldId id="336" r:id="rId8"/>
    <p:sldId id="334" r:id="rId9"/>
    <p:sldId id="337" r:id="rId10"/>
    <p:sldId id="338" r:id="rId11"/>
    <p:sldId id="330" r:id="rId12"/>
    <p:sldId id="341" r:id="rId13"/>
    <p:sldId id="342" r:id="rId14"/>
    <p:sldId id="343" r:id="rId15"/>
    <p:sldId id="329" r:id="rId16"/>
    <p:sldId id="344"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020" autoAdjust="0"/>
  </p:normalViewPr>
  <p:slideViewPr>
    <p:cSldViewPr snapToGrid="0">
      <p:cViewPr varScale="1">
        <p:scale>
          <a:sx n="76" d="100"/>
          <a:sy n="76" d="100"/>
        </p:scale>
        <p:origin x="1440"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11/30/2022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30216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45382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48148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408425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7541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47668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76282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59517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30311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08302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69957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095891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11/30/2022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11/30/2022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err="1"/>
              <a:t>Giảng</a:t>
            </a:r>
            <a:r>
              <a:rPr lang="en-US" sz="2000" b="1" dirty="0"/>
              <a:t> </a:t>
            </a:r>
            <a:r>
              <a:rPr lang="en-US" sz="2000" b="1" dirty="0" err="1"/>
              <a:t>viên</a:t>
            </a:r>
            <a:r>
              <a:rPr lang="en-US" sz="2000" b="1" dirty="0"/>
              <a:t> </a:t>
            </a:r>
            <a:r>
              <a:rPr lang="en-US" sz="2000" b="1" dirty="0" err="1"/>
              <a:t>hướng</a:t>
            </a:r>
            <a:r>
              <a:rPr lang="en-US" sz="2000" b="1" dirty="0"/>
              <a:t> </a:t>
            </a:r>
            <a:r>
              <a:rPr lang="en-US" sz="2000" b="1" dirty="0" err="1"/>
              <a:t>dẫn</a:t>
            </a:r>
            <a:r>
              <a:rPr lang="en-US" sz="2000" b="1" dirty="0"/>
              <a:t>: 	PGS.TS. </a:t>
            </a:r>
            <a:r>
              <a:rPr lang="en-US" sz="2000" b="1" dirty="0" err="1"/>
              <a:t>Nguyễn</a:t>
            </a:r>
            <a:r>
              <a:rPr lang="en-US" sz="2000" b="1" dirty="0"/>
              <a:t> </a:t>
            </a:r>
            <a:r>
              <a:rPr lang="en-US" sz="2000" b="1" dirty="0" err="1"/>
              <a:t>Thị</a:t>
            </a:r>
            <a:r>
              <a:rPr lang="en-US" sz="2000" b="1" dirty="0"/>
              <a:t> Kim Anh</a:t>
            </a:r>
          </a:p>
          <a:p>
            <a:pPr algn="l"/>
            <a:r>
              <a:rPr lang="en-US" sz="2000" b="1" dirty="0"/>
              <a:t>			TS.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err="1"/>
              <a:t>Sinh</a:t>
            </a:r>
            <a:r>
              <a:rPr lang="en-US" sz="2000" b="1" dirty="0"/>
              <a:t> </a:t>
            </a:r>
            <a:r>
              <a:rPr lang="en-US" sz="2000" b="1" dirty="0" err="1"/>
              <a:t>viên</a:t>
            </a:r>
            <a:r>
              <a:rPr lang="en-US" sz="2000" b="1" dirty="0"/>
              <a:t> </a:t>
            </a:r>
            <a:r>
              <a:rPr lang="en-US" sz="2000" b="1" dirty="0" err="1"/>
              <a:t>thực</a:t>
            </a:r>
            <a:r>
              <a:rPr lang="en-US" sz="2000" b="1" dirty="0"/>
              <a:t> </a:t>
            </a:r>
            <a:r>
              <a:rPr lang="en-US" sz="2000" b="1" dirty="0" err="1"/>
              <a:t>hiện</a:t>
            </a:r>
            <a:r>
              <a:rPr lang="en-US" sz="2000" b="1" dirty="0"/>
              <a:t>:</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Quốc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27735" y="1792745"/>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err="1">
                <a:latin typeface="Arial" panose="020B0604020202020204" pitchFamily="34" charset="0"/>
                <a:cs typeface="Arial" panose="020B0604020202020204" pitchFamily="34" charset="0"/>
              </a:rPr>
              <a:t>Đề</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xuất</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bài</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tập</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lớn</a:t>
            </a:r>
            <a:r>
              <a:rPr lang="en-US" sz="5100" dirty="0">
                <a:latin typeface="Arial" panose="020B0604020202020204" pitchFamily="34" charset="0"/>
                <a:cs typeface="Arial" panose="020B0604020202020204" pitchFamily="34" charset="0"/>
              </a:rPr>
              <a:t> </a:t>
            </a:r>
          </a:p>
          <a:p>
            <a:pPr algn="ctr"/>
            <a:r>
              <a:rPr lang="en-US" sz="5100" dirty="0">
                <a:latin typeface="Arial" panose="020B0604020202020204" pitchFamily="34" charset="0"/>
                <a:cs typeface="Arial" panose="020B0604020202020204" pitchFamily="34" charset="0"/>
              </a:rPr>
              <a:t>Deep Learning</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err="1">
                <a:solidFill>
                  <a:schemeClr val="tx1"/>
                </a:solidFill>
                <a:latin typeface="Arial" panose="020B0604020202020204" pitchFamily="34" charset="0"/>
                <a:cs typeface="Arial" panose="020B0604020202020204" pitchFamily="34" charset="0"/>
              </a:rPr>
              <a:t>Nhóm</a:t>
            </a:r>
            <a:r>
              <a:rPr lang="en-US" sz="2800" dirty="0">
                <a:solidFill>
                  <a:schemeClr val="tx1"/>
                </a:solidFill>
                <a:latin typeface="Arial" panose="020B0604020202020204" pitchFamily="34" charset="0"/>
                <a:cs typeface="Arial" panose="020B0604020202020204" pitchFamily="34" charset="0"/>
              </a:rPr>
              <a:t>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từ</a:t>
            </a:r>
            <a:r>
              <a:rPr lang="en-US" dirty="0">
                <a:latin typeface="+mj-lt"/>
              </a:rPr>
              <a:t> </a:t>
            </a:r>
            <a:r>
              <a:rPr lang="en-US" dirty="0" err="1">
                <a:latin typeface="+mj-lt"/>
              </a:rPr>
              <a:t>trang</a:t>
            </a:r>
            <a:r>
              <a:rPr lang="en-US" dirty="0">
                <a:latin typeface="+mj-lt"/>
              </a:rPr>
              <a:t> </a:t>
            </a:r>
            <a:r>
              <a:rPr lang="en-US" dirty="0" err="1">
                <a:latin typeface="+mj-lt"/>
              </a:rPr>
              <a:t>Spiderum</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2362891"/>
          </a:xfrm>
          <a:prstGeom prst="rect">
            <a:avLst/>
          </a:prstGeom>
          <a:noFill/>
        </p:spPr>
        <p:txBody>
          <a:bodyPr wrap="square" rtlCol="0">
            <a:spAutoFit/>
          </a:bodyPr>
          <a:lstStyle/>
          <a:p>
            <a:pPr>
              <a:lnSpc>
                <a:spcPct val="125000"/>
              </a:lnSpc>
            </a:pPr>
            <a:r>
              <a:rPr lang="en-US" sz="2000" dirty="0">
                <a:solidFill>
                  <a:srgbClr val="333333"/>
                </a:solidFill>
                <a:latin typeface="arial" panose="020B0604020202020204" pitchFamily="34" charset="0"/>
              </a:rPr>
              <a:t>Thu </a:t>
            </a:r>
            <a:r>
              <a:rPr lang="vi-VN" sz="2000" dirty="0">
                <a:solidFill>
                  <a:srgbClr val="333333"/>
                </a:solidFill>
                <a:latin typeface="arial" panose="020B0604020202020204" pitchFamily="34" charset="0"/>
              </a:rPr>
              <a:t>thập dữ liệu </a:t>
            </a:r>
            <a:r>
              <a:rPr lang="en-US" sz="2000" dirty="0">
                <a:solidFill>
                  <a:srgbClr val="333333"/>
                </a:solidFill>
                <a:latin typeface="arial" panose="020B0604020202020204" pitchFamily="34" charset="0"/>
              </a:rPr>
              <a:t>qua </a:t>
            </a:r>
            <a:r>
              <a:rPr lang="en-US" sz="2000" i="1" u="sng" dirty="0">
                <a:solidFill>
                  <a:schemeClr val="accent1"/>
                </a:solidFill>
                <a:latin typeface="arial" panose="020B0604020202020204" pitchFamily="34" charset="0"/>
              </a:rPr>
              <a:t>spiderum.com/</a:t>
            </a:r>
            <a:r>
              <a:rPr lang="en-US" sz="2000" i="1" u="sng" dirty="0" err="1">
                <a:solidFill>
                  <a:schemeClr val="accent1"/>
                </a:solidFill>
                <a:latin typeface="arial" panose="020B0604020202020204" pitchFamily="34" charset="0"/>
              </a:rPr>
              <a:t>danh-muc</a:t>
            </a:r>
            <a:r>
              <a:rPr lang="en-US" sz="2000" i="1" u="sng" dirty="0">
                <a:solidFill>
                  <a:schemeClr val="accent1"/>
                </a:solidFill>
                <a:latin typeface="arial" panose="020B0604020202020204" pitchFamily="34" charset="0"/>
              </a:rPr>
              <a:t>/</a:t>
            </a:r>
            <a:r>
              <a:rPr lang="en-US" sz="2000" i="1" u="sng" dirty="0" err="1">
                <a:solidFill>
                  <a:schemeClr val="accent1"/>
                </a:solidFill>
                <a:latin typeface="arial" panose="020B0604020202020204" pitchFamily="34" charset="0"/>
              </a:rPr>
              <a:t>quan</a:t>
            </a:r>
            <a:r>
              <a:rPr lang="en-US" sz="2000" i="1" u="sng" dirty="0">
                <a:solidFill>
                  <a:schemeClr val="accent1"/>
                </a:solidFill>
                <a:latin typeface="arial" panose="020B0604020202020204" pitchFamily="34" charset="0"/>
              </a:rPr>
              <a:t>-diem-</a:t>
            </a:r>
            <a:r>
              <a:rPr lang="en-US" sz="2000" i="1" u="sng" dirty="0" err="1">
                <a:solidFill>
                  <a:schemeClr val="accent1"/>
                </a:solidFill>
                <a:latin typeface="arial" panose="020B0604020202020204" pitchFamily="34" charset="0"/>
              </a:rPr>
              <a:t>tranh</a:t>
            </a:r>
            <a:r>
              <a:rPr lang="en-US" sz="2000" i="1" u="sng" dirty="0">
                <a:solidFill>
                  <a:schemeClr val="accent1"/>
                </a:solidFill>
                <a:latin typeface="arial" panose="020B0604020202020204" pitchFamily="34" charset="0"/>
              </a:rPr>
              <a:t>-</a:t>
            </a:r>
            <a:r>
              <a:rPr lang="en-US" sz="2000" i="1" u="sng" dirty="0" err="1">
                <a:solidFill>
                  <a:schemeClr val="accent1"/>
                </a:solidFill>
                <a:latin typeface="arial" panose="020B0604020202020204" pitchFamily="34" charset="0"/>
              </a:rPr>
              <a:t>luan</a:t>
            </a:r>
            <a:endParaRPr lang="en-US" sz="2000" i="1" u="sng" dirty="0">
              <a:solidFill>
                <a:schemeClr val="accent1"/>
              </a:solidFill>
              <a:latin typeface="arial" panose="020B0604020202020204" pitchFamily="34" charset="0"/>
            </a:endParaRPr>
          </a:p>
          <a:p>
            <a:pPr>
              <a:lnSpc>
                <a:spcPct val="125000"/>
              </a:lnSpc>
            </a:pPr>
            <a:r>
              <a:rPr lang="en-US" sz="2000" dirty="0" err="1">
                <a:latin typeface="arial" panose="020B0604020202020204" pitchFamily="34" charset="0"/>
              </a:rPr>
              <a:t>và</a:t>
            </a:r>
            <a:r>
              <a:rPr lang="en-US" sz="2000" dirty="0">
                <a:latin typeface="arial" panose="020B0604020202020204" pitchFamily="34" charset="0"/>
              </a:rPr>
              <a:t> </a:t>
            </a:r>
            <a:r>
              <a:rPr lang="en-US" sz="2000" dirty="0" err="1">
                <a:latin typeface="arial" panose="020B0604020202020204" pitchFamily="34" charset="0"/>
              </a:rPr>
              <a:t>tự</a:t>
            </a:r>
            <a:r>
              <a:rPr lang="en-US" sz="2000" dirty="0">
                <a:latin typeface="arial" panose="020B0604020202020204" pitchFamily="34" charset="0"/>
              </a:rPr>
              <a:t> </a:t>
            </a:r>
            <a:r>
              <a:rPr lang="en-US" sz="2000" dirty="0" err="1">
                <a:latin typeface="arial" panose="020B0604020202020204" pitchFamily="34" charset="0"/>
              </a:rPr>
              <a:t>gán</a:t>
            </a:r>
            <a:r>
              <a:rPr lang="en-US" sz="2000" dirty="0">
                <a:latin typeface="arial" panose="020B0604020202020204" pitchFamily="34" charset="0"/>
              </a:rPr>
              <a:t> </a:t>
            </a:r>
            <a:r>
              <a:rPr lang="en-US" sz="2000" dirty="0" err="1">
                <a:latin typeface="arial" panose="020B0604020202020204" pitchFamily="34" charset="0"/>
              </a:rPr>
              <a:t>nhãn</a:t>
            </a:r>
            <a:r>
              <a:rPr lang="en-US" sz="2000" dirty="0">
                <a:latin typeface="arial" panose="020B0604020202020204" pitchFamily="34" charset="0"/>
              </a:rPr>
              <a:t> </a:t>
            </a:r>
            <a:r>
              <a:rPr lang="en-US" sz="2000" dirty="0" err="1">
                <a:latin typeface="arial" panose="020B0604020202020204" pitchFamily="34" charset="0"/>
              </a:rPr>
              <a:t>để</a:t>
            </a:r>
            <a:r>
              <a:rPr lang="en-US" sz="2000" dirty="0">
                <a:latin typeface="arial" panose="020B0604020202020204" pitchFamily="34" charset="0"/>
              </a:rPr>
              <a:t> </a:t>
            </a:r>
            <a:r>
              <a:rPr lang="en-US" sz="2000" dirty="0" err="1">
                <a:latin typeface="arial" panose="020B0604020202020204" pitchFamily="34" charset="0"/>
              </a:rPr>
              <a:t>kiểm</a:t>
            </a:r>
            <a:r>
              <a:rPr lang="en-US" sz="2000" dirty="0">
                <a:latin typeface="arial" panose="020B0604020202020204" pitchFamily="34" charset="0"/>
              </a:rPr>
              <a:t> </a:t>
            </a:r>
            <a:r>
              <a:rPr lang="en-US" sz="2000" dirty="0" err="1">
                <a:latin typeface="arial" panose="020B0604020202020204" pitchFamily="34" charset="0"/>
              </a:rPr>
              <a:t>tra</a:t>
            </a:r>
            <a:r>
              <a:rPr lang="en-US" sz="2000" dirty="0">
                <a:latin typeface="arial" panose="020B0604020202020204" pitchFamily="34" charset="0"/>
              </a:rPr>
              <a:t> </a:t>
            </a:r>
            <a:r>
              <a:rPr lang="en-US" sz="2000" dirty="0" err="1">
                <a:latin typeface="arial" panose="020B0604020202020204" pitchFamily="34" charset="0"/>
              </a:rPr>
              <a:t>chất</a:t>
            </a:r>
            <a:r>
              <a:rPr lang="en-US" sz="2000" dirty="0">
                <a:latin typeface="arial" panose="020B0604020202020204" pitchFamily="34" charset="0"/>
              </a:rPr>
              <a:t> </a:t>
            </a:r>
            <a:r>
              <a:rPr lang="en-US" sz="2000" dirty="0" err="1">
                <a:latin typeface="arial" panose="020B0604020202020204" pitchFamily="34" charset="0"/>
              </a:rPr>
              <a:t>lượng</a:t>
            </a:r>
            <a:r>
              <a:rPr lang="en-US" sz="2000" dirty="0">
                <a:latin typeface="arial" panose="020B0604020202020204" pitchFamily="34" charset="0"/>
              </a:rPr>
              <a:t> </a:t>
            </a:r>
            <a:r>
              <a:rPr lang="en-US" sz="2000" dirty="0" err="1">
                <a:latin typeface="arial" panose="020B0604020202020204" pitchFamily="34" charset="0"/>
              </a:rPr>
              <a:t>của</a:t>
            </a:r>
            <a:r>
              <a:rPr lang="en-US" sz="2000" dirty="0">
                <a:latin typeface="arial" panose="020B0604020202020204" pitchFamily="34" charset="0"/>
              </a:rPr>
              <a:t> </a:t>
            </a:r>
            <a:r>
              <a:rPr lang="en-US" sz="2000" dirty="0" err="1">
                <a:latin typeface="arial" panose="020B0604020202020204" pitchFamily="34" charset="0"/>
              </a:rPr>
              <a:t>mô</a:t>
            </a:r>
            <a:r>
              <a:rPr lang="en-US" sz="2000" dirty="0">
                <a:latin typeface="arial" panose="020B0604020202020204" pitchFamily="34" charset="0"/>
              </a:rPr>
              <a:t> </a:t>
            </a:r>
            <a:r>
              <a:rPr lang="en-US" sz="2000" dirty="0" err="1">
                <a:latin typeface="arial" panose="020B0604020202020204" pitchFamily="34" charset="0"/>
              </a:rPr>
              <a:t>hình</a:t>
            </a:r>
            <a:r>
              <a:rPr lang="en-US" sz="2000" dirty="0">
                <a:latin typeface="arial" panose="020B0604020202020204" pitchFamily="34" charset="0"/>
              </a:rPr>
              <a:t> </a:t>
            </a:r>
            <a:r>
              <a:rPr lang="en-US" sz="2000" dirty="0" err="1">
                <a:latin typeface="arial" panose="020B0604020202020204" pitchFamily="34" charset="0"/>
              </a:rPr>
              <a:t>phân</a:t>
            </a:r>
            <a:r>
              <a:rPr lang="en-US" sz="2000" dirty="0">
                <a:latin typeface="arial" panose="020B0604020202020204" pitchFamily="34" charset="0"/>
              </a:rPr>
              <a:t> </a:t>
            </a:r>
            <a:r>
              <a:rPr lang="en-US" sz="2000" dirty="0" err="1">
                <a:latin typeface="arial" panose="020B0604020202020204" pitchFamily="34" charset="0"/>
              </a:rPr>
              <a:t>loại</a:t>
            </a:r>
            <a:r>
              <a:rPr lang="en-US" sz="2000" i="0" dirty="0">
                <a:solidFill>
                  <a:srgbClr val="333333"/>
                </a:solidFill>
                <a:effectLst/>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7" name="Picture 6">
            <a:extLst>
              <a:ext uri="{FF2B5EF4-FFF2-40B4-BE49-F238E27FC236}">
                <a16:creationId xmlns:a16="http://schemas.microsoft.com/office/drawing/2014/main" id="{D5481865-A963-C114-3908-6A094FB1984C}"/>
              </a:ext>
            </a:extLst>
          </p:cNvPr>
          <p:cNvPicPr>
            <a:picLocks noChangeAspect="1"/>
          </p:cNvPicPr>
          <p:nvPr/>
        </p:nvPicPr>
        <p:blipFill>
          <a:blip r:embed="rId3"/>
          <a:stretch>
            <a:fillRect/>
          </a:stretch>
        </p:blipFill>
        <p:spPr>
          <a:xfrm>
            <a:off x="1169043" y="2322819"/>
            <a:ext cx="6805914" cy="3849565"/>
          </a:xfrm>
          <a:prstGeom prst="rect">
            <a:avLst/>
          </a:prstGeom>
        </p:spPr>
      </p:pic>
    </p:spTree>
    <p:extLst>
      <p:ext uri="{BB962C8B-B14F-4D97-AF65-F5344CB8AC3E}">
        <p14:creationId xmlns:p14="http://schemas.microsoft.com/office/powerpoint/2010/main" val="20785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Kịch</a:t>
            </a:r>
            <a:r>
              <a:rPr lang="en-US" sz="2600" b="1" dirty="0">
                <a:latin typeface="+mj-lt"/>
              </a:rPr>
              <a:t> </a:t>
            </a:r>
            <a:r>
              <a:rPr lang="en-US" sz="2600" b="1" dirty="0" err="1">
                <a:latin typeface="+mj-lt"/>
              </a:rPr>
              <a:t>bản</a:t>
            </a:r>
            <a:r>
              <a:rPr lang="en-US" sz="2600" b="1" dirty="0">
                <a:latin typeface="+mj-lt"/>
              </a:rPr>
              <a:t> </a:t>
            </a:r>
            <a:r>
              <a:rPr lang="en-US" sz="2600" b="1" dirty="0" err="1">
                <a:latin typeface="+mj-lt"/>
              </a:rPr>
              <a:t>thực</a:t>
            </a:r>
            <a:r>
              <a:rPr lang="en-US" sz="2600" b="1" dirty="0">
                <a:latin typeface="+mj-lt"/>
              </a:rPr>
              <a:t> </a:t>
            </a:r>
            <a:r>
              <a:rPr lang="en-US" sz="2600" b="1" dirty="0" err="1">
                <a:latin typeface="+mj-lt"/>
              </a:rPr>
              <a:t>nghiệm</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157101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t>
            </a:r>
            <a:r>
              <a:rPr lang="en-US" dirty="0" err="1">
                <a:latin typeface="+mj-lt"/>
              </a:rPr>
              <a:t>đề</a:t>
            </a:r>
            <a:r>
              <a:rPr lang="en-US" dirty="0">
                <a:latin typeface="+mj-lt"/>
              </a:rPr>
              <a:t> </a:t>
            </a:r>
            <a:r>
              <a:rPr lang="en-US" dirty="0" err="1">
                <a:latin typeface="+mj-lt"/>
              </a:rPr>
              <a:t>xuất</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6210098"/>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K-Nearest Neighbor</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Random Forest</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Support Vector Machine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Deep Learning:</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Embedding: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TF-IDF</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Word2vec</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Model: (</a:t>
            </a:r>
            <a:r>
              <a:rPr lang="en-US" sz="2000" dirty="0" err="1">
                <a:solidFill>
                  <a:srgbClr val="333333"/>
                </a:solidFill>
                <a:latin typeface="arial" panose="020B0604020202020204" pitchFamily="34" charset="0"/>
              </a:rPr>
              <a:t>sử</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một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số</a:t>
            </a:r>
            <a:r>
              <a:rPr lang="en-US" sz="2000" dirty="0">
                <a:solidFill>
                  <a:srgbClr val="333333"/>
                </a:solidFill>
                <a:latin typeface="arial" panose="020B0604020202020204" pitchFamily="34" charset="0"/>
              </a:rPr>
              <a:t>)</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RNN, LSTM, GRU</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Attention</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Transformer</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Bert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1028" name="Picture 4" descr="10 Things You Need to Know About BERT and the Transformer Architecture That  Are Reshaping the AI Landscape - neptune.ai">
            <a:extLst>
              <a:ext uri="{FF2B5EF4-FFF2-40B4-BE49-F238E27FC236}">
                <a16:creationId xmlns:a16="http://schemas.microsoft.com/office/drawing/2014/main" id="{D50E67CD-094B-EEEC-102B-0849EB809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35085"/>
            <a:ext cx="4141754" cy="249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xt Classification with NLP: Tf-Idf vs Word2Vec vs BERT | by Mauro Di  Pietro | Towards Data Science">
            <a:extLst>
              <a:ext uri="{FF2B5EF4-FFF2-40B4-BE49-F238E27FC236}">
                <a16:creationId xmlns:a16="http://schemas.microsoft.com/office/drawing/2014/main" id="{45349476-B77C-5012-1919-E64525588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888" y="790812"/>
            <a:ext cx="4266889" cy="208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668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t>
            </a:r>
            <a:r>
              <a:rPr lang="en-US" dirty="0" err="1">
                <a:latin typeface="+mj-lt"/>
              </a:rPr>
              <a:t>đề</a:t>
            </a:r>
            <a:r>
              <a:rPr lang="en-US" dirty="0">
                <a:latin typeface="+mj-lt"/>
              </a:rPr>
              <a:t> </a:t>
            </a:r>
            <a:r>
              <a:rPr lang="en-US" dirty="0" err="1">
                <a:latin typeface="+mj-lt"/>
              </a:rPr>
              <a:t>xuất</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K-Nearest Neighbor</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Support Vector Machine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Deep Learning:</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Embedding: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TF-IDF</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Word2vec</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Model: (</a:t>
            </a:r>
            <a:r>
              <a:rPr lang="en-US" sz="2000" dirty="0" err="1">
                <a:solidFill>
                  <a:srgbClr val="333333"/>
                </a:solidFill>
                <a:latin typeface="arial" panose="020B0604020202020204" pitchFamily="34" charset="0"/>
              </a:rPr>
              <a:t>dùng</a:t>
            </a:r>
            <a:r>
              <a:rPr lang="en-US" sz="2000" dirty="0">
                <a:solidFill>
                  <a:srgbClr val="333333"/>
                </a:solidFill>
                <a:latin typeface="arial" panose="020B0604020202020204" pitchFamily="34" charset="0"/>
              </a:rPr>
              <a:t> 2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RNN, LSTM, GRU</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Attention</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Transformer</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Bert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1028" name="Picture 4" descr="10 Things You Need to Know About BERT and the Transformer Architecture That  Are Reshaping the AI Landscape - neptune.ai">
            <a:extLst>
              <a:ext uri="{FF2B5EF4-FFF2-40B4-BE49-F238E27FC236}">
                <a16:creationId xmlns:a16="http://schemas.microsoft.com/office/drawing/2014/main" id="{D50E67CD-094B-EEEC-102B-0849EB809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35085"/>
            <a:ext cx="4141754" cy="249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xt Classification with NLP: Tf-Idf vs Word2Vec vs BERT | by Mauro Di  Pietro | Towards Data Science">
            <a:extLst>
              <a:ext uri="{FF2B5EF4-FFF2-40B4-BE49-F238E27FC236}">
                <a16:creationId xmlns:a16="http://schemas.microsoft.com/office/drawing/2014/main" id="{45349476-B77C-5012-1919-E64525588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888" y="790812"/>
            <a:ext cx="4266889" cy="208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5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cision, Recall and F1 Score — Pavan Mirla">
            <a:extLst>
              <a:ext uri="{FF2B5EF4-FFF2-40B4-BE49-F238E27FC236}">
                <a16:creationId xmlns:a16="http://schemas.microsoft.com/office/drawing/2014/main" id="{0924FDAD-68C0-C6C0-8EB3-3E8CC5CC1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57" y="1949354"/>
            <a:ext cx="5379821" cy="36375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Thực</a:t>
            </a:r>
            <a:r>
              <a:rPr lang="en-US" dirty="0">
                <a:latin typeface="+mj-lt"/>
              </a:rPr>
              <a:t> </a:t>
            </a:r>
            <a:r>
              <a:rPr lang="en-US" dirty="0" err="1">
                <a:latin typeface="+mj-lt"/>
              </a:rPr>
              <a:t>nghiệm</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6210098"/>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Xây</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tập</a:t>
            </a:r>
            <a:r>
              <a:rPr lang="en-US" sz="2000" dirty="0">
                <a:solidFill>
                  <a:srgbClr val="333333"/>
                </a:solidFill>
                <a:latin typeface="arial" panose="020B0604020202020204" pitchFamily="34" charset="0"/>
              </a:rPr>
              <a:t> training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validation </a:t>
            </a:r>
            <a:r>
              <a:rPr lang="en-US" sz="2000" dirty="0" err="1">
                <a:solidFill>
                  <a:srgbClr val="333333"/>
                </a:solidFill>
                <a:latin typeface="arial" panose="020B0604020202020204" pitchFamily="34" charset="0"/>
              </a:rPr>
              <a:t>dựa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trên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dữ</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liệu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tập</a:t>
            </a:r>
            <a:r>
              <a:rPr lang="en-US" sz="2000" dirty="0">
                <a:solidFill>
                  <a:srgbClr val="333333"/>
                </a:solidFill>
                <a:latin typeface="arial" panose="020B0604020202020204" pitchFamily="34" charset="0"/>
              </a:rPr>
              <a:t> test </a:t>
            </a:r>
            <a:r>
              <a:rPr lang="en-US" sz="2000" dirty="0" err="1">
                <a:solidFill>
                  <a:srgbClr val="333333"/>
                </a:solidFill>
                <a:latin typeface="arial" panose="020B0604020202020204" pitchFamily="34" charset="0"/>
              </a:rPr>
              <a:t>từ</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Spiderum</a:t>
            </a:r>
            <a:r>
              <a:rPr lang="en-US" sz="2000" dirty="0">
                <a:solidFill>
                  <a:srgbClr val="333333"/>
                </a:solidFill>
                <a:latin typeface="arial" panose="020B0604020202020204" pitchFamily="34" charset="0"/>
              </a:rPr>
              <a:t>.</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Độ</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đo</a:t>
            </a:r>
            <a:r>
              <a:rPr lang="en-US" sz="2000" dirty="0">
                <a:solidFill>
                  <a:srgbClr val="333333"/>
                </a:solidFill>
                <a:latin typeface="arial" panose="020B0604020202020204" pitchFamily="34" charset="0"/>
              </a:rPr>
              <a:t> 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Precision</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Recall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F1-score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sự</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ảnh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hưởng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siêu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tham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số</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Optimizer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learning rate</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Activation function</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Batch size </a:t>
            </a:r>
            <a:r>
              <a:rPr lang="en-US" sz="2000" dirty="0" err="1">
                <a:solidFill>
                  <a:srgbClr val="333333"/>
                </a:solidFill>
                <a:latin typeface="arial" panose="020B0604020202020204" pitchFamily="34" charset="0"/>
              </a:rPr>
              <a:t>hoặc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kiến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trúc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mạng</a:t>
            </a: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giữa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101880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Kết</a:t>
            </a:r>
            <a:r>
              <a:rPr lang="en-US" sz="2600" b="1" dirty="0">
                <a:latin typeface="+mj-lt"/>
              </a:rPr>
              <a:t> luận</a:t>
            </a:r>
          </a:p>
        </p:txBody>
      </p:sp>
    </p:spTree>
    <p:extLst>
      <p:ext uri="{BB962C8B-B14F-4D97-AF65-F5344CB8AC3E}">
        <p14:creationId xmlns:p14="http://schemas.microsoft.com/office/powerpoint/2010/main" val="95262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Kết</a:t>
            </a:r>
            <a:r>
              <a:rPr lang="en-US" dirty="0">
                <a:latin typeface="+mj-lt"/>
              </a:rPr>
              <a:t> </a:t>
            </a:r>
            <a:r>
              <a:rPr lang="en-US" dirty="0" err="1">
                <a:latin typeface="+mj-lt"/>
              </a:rPr>
              <a:t>luận</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Trình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bày</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bài</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toán</a:t>
            </a:r>
            <a:r>
              <a:rPr lang="en-US" sz="2000" dirty="0">
                <a:solidFill>
                  <a:srgbClr val="333333"/>
                </a:solidFill>
                <a:latin typeface="arial" panose="020B0604020202020204" pitchFamily="34" charset="0"/>
              </a:rPr>
              <a:t>.</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dữ</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liệu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sử</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Đề</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xuất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Non-deep-learning approaches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Deep learning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Embedding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Model</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Thực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nghiệm</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Độ</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đo</a:t>
            </a:r>
            <a:r>
              <a:rPr lang="en-US" sz="2000" dirty="0">
                <a:solidFill>
                  <a:srgbClr val="333333"/>
                </a:solidFill>
                <a:latin typeface="arial" panose="020B0604020202020204" pitchFamily="34" charset="0"/>
              </a:rPr>
              <a:t> F1-score</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Quan </a:t>
            </a:r>
            <a:r>
              <a:rPr lang="en-US" sz="2000" dirty="0" err="1">
                <a:solidFill>
                  <a:srgbClr val="333333"/>
                </a:solidFill>
                <a:latin typeface="arial" panose="020B0604020202020204" pitchFamily="34" charset="0"/>
              </a:rPr>
              <a:t>sát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sự</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ảnh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hưởng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siêu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tham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số</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latin typeface="+mj-lt"/>
              </a:rPr>
              <a:t>Bài</a:t>
            </a:r>
            <a:r>
              <a:rPr lang="en-US" sz="2600" dirty="0">
                <a:latin typeface="+mj-lt"/>
              </a:rPr>
              <a:t> </a:t>
            </a:r>
            <a:r>
              <a:rPr lang="en-US" sz="2600" dirty="0" err="1">
                <a:latin typeface="+mj-lt"/>
              </a:rPr>
              <a:t>toán</a:t>
            </a:r>
            <a:endParaRPr lang="en-US" sz="2600" dirty="0">
              <a:latin typeface="+mj-lt"/>
            </a:endParaRPr>
          </a:p>
          <a:p>
            <a:pPr marL="514350" indent="-514350">
              <a:lnSpc>
                <a:spcPct val="150000"/>
              </a:lnSpc>
              <a:buFont typeface="+mj-lt"/>
              <a:buAutoNum type="arabicPeriod"/>
            </a:pPr>
            <a:r>
              <a:rPr lang="en-US" sz="2600" dirty="0" err="1">
                <a:latin typeface="+mj-lt"/>
              </a:rPr>
              <a:t>Dữ</a:t>
            </a:r>
            <a:r>
              <a:rPr lang="en-US" sz="2600" dirty="0">
                <a:latin typeface="+mj-lt"/>
              </a:rPr>
              <a:t> </a:t>
            </a:r>
            <a:r>
              <a:rPr lang="en-US" sz="2600" dirty="0" err="1">
                <a:latin typeface="+mj-lt"/>
              </a:rPr>
              <a:t>liệu</a:t>
            </a:r>
            <a:endParaRPr lang="en-US" sz="2600" dirty="0">
              <a:latin typeface="+mj-lt"/>
            </a:endParaRPr>
          </a:p>
          <a:p>
            <a:pPr marL="514350" indent="-514350">
              <a:lnSpc>
                <a:spcPct val="150000"/>
              </a:lnSpc>
              <a:buFont typeface="+mj-lt"/>
              <a:buAutoNum type="arabicPeriod"/>
            </a:pPr>
            <a:r>
              <a:rPr lang="en-US" sz="2600" dirty="0" err="1">
                <a:latin typeface="+mj-lt"/>
              </a:rPr>
              <a:t>Kịch</a:t>
            </a:r>
            <a:r>
              <a:rPr lang="en-US" sz="2600" dirty="0">
                <a:latin typeface="+mj-lt"/>
              </a:rPr>
              <a:t> </a:t>
            </a:r>
            <a:r>
              <a:rPr lang="en-US" sz="2600" dirty="0" err="1">
                <a:latin typeface="+mj-lt"/>
              </a:rPr>
              <a:t>bản</a:t>
            </a:r>
            <a:r>
              <a:rPr lang="en-US" sz="2600" dirty="0">
                <a:latin typeface="+mj-lt"/>
              </a:rPr>
              <a:t> </a:t>
            </a:r>
            <a:r>
              <a:rPr lang="en-US" sz="2600" dirty="0" err="1">
                <a:latin typeface="+mj-lt"/>
              </a:rPr>
              <a:t>thực</a:t>
            </a:r>
            <a:r>
              <a:rPr lang="en-US" sz="2600" dirty="0">
                <a:latin typeface="+mj-lt"/>
              </a:rPr>
              <a:t> </a:t>
            </a:r>
            <a:r>
              <a:rPr lang="en-US" sz="2600" dirty="0" err="1">
                <a:latin typeface="+mj-lt"/>
              </a:rPr>
              <a:t>nghiệm</a:t>
            </a:r>
            <a:endParaRPr lang="en-US" sz="2600" dirty="0">
              <a:latin typeface="+mj-lt"/>
            </a:endParaRPr>
          </a:p>
          <a:p>
            <a:pPr marL="514350" indent="-514350">
              <a:lnSpc>
                <a:spcPct val="150000"/>
              </a:lnSpc>
              <a:buFont typeface="+mj-lt"/>
              <a:buAutoNum type="arabicPeriod"/>
            </a:pPr>
            <a:r>
              <a:rPr lang="en-US" sz="2600" dirty="0" err="1">
                <a:latin typeface="+mj-lt"/>
              </a:rPr>
              <a:t>Kết</a:t>
            </a:r>
            <a:r>
              <a:rPr lang="en-US" sz="2600" dirty="0">
                <a:latin typeface="+mj-lt"/>
              </a:rPr>
              <a:t> luận</a:t>
            </a:r>
          </a:p>
        </p:txBody>
      </p:sp>
    </p:spTree>
    <p:extLst>
      <p:ext uri="{BB962C8B-B14F-4D97-AF65-F5344CB8AC3E}">
        <p14:creationId xmlns:p14="http://schemas.microsoft.com/office/powerpoint/2010/main" val="21158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latin typeface="+mj-lt"/>
              </a:rPr>
              <a:t>Bài</a:t>
            </a:r>
            <a:r>
              <a:rPr lang="en-US" sz="2600" b="1" dirty="0">
                <a:latin typeface="+mj-lt"/>
              </a:rPr>
              <a:t> </a:t>
            </a:r>
            <a:r>
              <a:rPr lang="en-US" sz="2600" b="1" dirty="0" err="1">
                <a:latin typeface="+mj-lt"/>
              </a:rPr>
              <a:t>toán</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55499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iderum">
            <a:extLst>
              <a:ext uri="{FF2B5EF4-FFF2-40B4-BE49-F238E27FC236}">
                <a16:creationId xmlns:a16="http://schemas.microsoft.com/office/drawing/2014/main" id="{75BDDF9C-4B01-A2CD-38CF-4602AE51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pic>
        <p:nvPicPr>
          <p:cNvPr id="5" name="Picture 4">
            <a:extLst>
              <a:ext uri="{FF2B5EF4-FFF2-40B4-BE49-F238E27FC236}">
                <a16:creationId xmlns:a16="http://schemas.microsoft.com/office/drawing/2014/main" id="{AA20867A-E842-28D8-9314-2591CE518AE5}"/>
              </a:ext>
            </a:extLst>
          </p:cNvPr>
          <p:cNvPicPr>
            <a:picLocks noChangeAspect="1"/>
          </p:cNvPicPr>
          <p:nvPr/>
        </p:nvPicPr>
        <p:blipFill>
          <a:blip r:embed="rId4"/>
          <a:stretch>
            <a:fillRect/>
          </a:stretch>
        </p:blipFill>
        <p:spPr>
          <a:xfrm>
            <a:off x="3345530" y="2411481"/>
            <a:ext cx="5260247" cy="3322261"/>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1141374"/>
            <a:ext cx="8067554" cy="3113096"/>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p:txBody>
      </p:sp>
    </p:spTree>
    <p:extLst>
      <p:ext uri="{BB962C8B-B14F-4D97-AF65-F5344CB8AC3E}">
        <p14:creationId xmlns:p14="http://schemas.microsoft.com/office/powerpoint/2010/main" val="322898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0867A-E842-28D8-9314-2591CE518AE5}"/>
              </a:ext>
            </a:extLst>
          </p:cNvPr>
          <p:cNvPicPr>
            <a:picLocks noChangeAspect="1"/>
          </p:cNvPicPr>
          <p:nvPr/>
        </p:nvPicPr>
        <p:blipFill>
          <a:blip r:embed="rId3"/>
          <a:stretch>
            <a:fillRect/>
          </a:stretch>
        </p:blipFill>
        <p:spPr>
          <a:xfrm>
            <a:off x="3345530" y="2411481"/>
            <a:ext cx="5260247" cy="3322261"/>
          </a:xfrm>
          <a:prstGeom prst="rect">
            <a:avLst/>
          </a:prstGeom>
        </p:spPr>
      </p:pic>
      <p:pic>
        <p:nvPicPr>
          <p:cNvPr id="1026" name="Picture 2" descr="img_3">
            <a:extLst>
              <a:ext uri="{FF2B5EF4-FFF2-40B4-BE49-F238E27FC236}">
                <a16:creationId xmlns:a16="http://schemas.microsoft.com/office/drawing/2014/main" id="{456386E3-5119-0D17-F44E-97B07AB6D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530" y="2569379"/>
            <a:ext cx="5509901" cy="30064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1141374"/>
            <a:ext cx="8067554" cy="4286494"/>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hút</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nhiều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lượt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xem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nhất</a:t>
            </a:r>
            <a:r>
              <a:rPr lang="en-US" sz="2000" dirty="0">
                <a:solidFill>
                  <a:srgbClr val="333333"/>
                </a:solidFill>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4" name="Picture 2" descr="Spiderum">
            <a:extLst>
              <a:ext uri="{FF2B5EF4-FFF2-40B4-BE49-F238E27FC236}">
                <a16:creationId xmlns:a16="http://schemas.microsoft.com/office/drawing/2014/main" id="{8D78F065-B129-14A2-872D-1C2789B27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anim calcmode="lin" valueType="num">
                                      <p:cBhvr>
                                        <p:cTn id="11" dur="500" fill="hold"/>
                                        <p:tgtEl>
                                          <p:spTgt spid="1026"/>
                                        </p:tgtEl>
                                        <p:attrNameLst>
                                          <p:attrName>ppt_x</p:attrName>
                                        </p:attrNameLst>
                                      </p:cBhvr>
                                      <p:tavLst>
                                        <p:tav tm="0">
                                          <p:val>
                                            <p:strVal val="#ppt_x"/>
                                          </p:val>
                                        </p:tav>
                                        <p:tav tm="100000">
                                          <p:val>
                                            <p:strVal val="#ppt_x"/>
                                          </p:val>
                                        </p:tav>
                                      </p:tavLst>
                                    </p:anim>
                                    <p:anim calcmode="lin" valueType="num">
                                      <p:cBhvr>
                                        <p:cTn id="12"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_3">
            <a:extLst>
              <a:ext uri="{FF2B5EF4-FFF2-40B4-BE49-F238E27FC236}">
                <a16:creationId xmlns:a16="http://schemas.microsoft.com/office/drawing/2014/main" id="{456386E3-5119-0D17-F44E-97B07AB6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530" y="2569379"/>
            <a:ext cx="5509901" cy="30064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F77B82-F979-8563-4E8B-E1091C208831}"/>
              </a:ext>
            </a:extLst>
          </p:cNvPr>
          <p:cNvPicPr>
            <a:picLocks noChangeAspect="1"/>
          </p:cNvPicPr>
          <p:nvPr/>
        </p:nvPicPr>
        <p:blipFill>
          <a:blip r:embed="rId4"/>
          <a:stretch>
            <a:fillRect/>
          </a:stretch>
        </p:blipFill>
        <p:spPr>
          <a:xfrm>
            <a:off x="3345530" y="2569378"/>
            <a:ext cx="5509900" cy="3457345"/>
          </a:xfrm>
          <a:prstGeom prst="rect">
            <a:avLst/>
          </a:prstGeom>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sp>
        <p:nvSpPr>
          <p:cNvPr id="8" name="TextBox 7">
            <a:extLst>
              <a:ext uri="{FF2B5EF4-FFF2-40B4-BE49-F238E27FC236}">
                <a16:creationId xmlns:a16="http://schemas.microsoft.com/office/drawing/2014/main" id="{35F0266E-0DFA-8E13-B6CC-7BCA92C6547F}"/>
              </a:ext>
            </a:extLst>
          </p:cNvPr>
          <p:cNvSpPr txBox="1"/>
          <p:nvPr/>
        </p:nvSpPr>
        <p:spPr>
          <a:xfrm>
            <a:off x="538223" y="1141374"/>
            <a:ext cx="8067554" cy="7421968"/>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hút</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nhiều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lượt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xem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nhất</a:t>
            </a:r>
            <a:r>
              <a:rPr lang="en-US" sz="2000" dirty="0">
                <a:solidFill>
                  <a:srgbClr val="333333"/>
                </a:solidFill>
                <a:latin typeface="arial" panose="020B0604020202020204" pitchFamily="34" charset="0"/>
              </a:rPr>
              <a:t>.</a:t>
            </a:r>
          </a:p>
          <a:p>
            <a:pPr>
              <a:lnSpc>
                <a:spcPct val="125000"/>
              </a:lnSpc>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không</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được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phân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loại</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như</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Góc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nhìn</a:t>
            </a:r>
            <a:r>
              <a:rPr lang="en-US" sz="2000" dirty="0">
                <a:solidFill>
                  <a:srgbClr val="333333"/>
                </a:solidFill>
                <a:latin typeface="arial" panose="020B0604020202020204" pitchFamily="34" charset="0"/>
              </a:rPr>
              <a:t>”</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a:t>
            </a: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p:txBody>
      </p:sp>
      <p:pic>
        <p:nvPicPr>
          <p:cNvPr id="9" name="Picture 2" descr="Spiderum">
            <a:extLst>
              <a:ext uri="{FF2B5EF4-FFF2-40B4-BE49-F238E27FC236}">
                <a16:creationId xmlns:a16="http://schemas.microsoft.com/office/drawing/2014/main" id="{0A7B41A3-510E-1A04-F60C-6D9AB259F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5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plementing Text Classification | Kaggle">
            <a:extLst>
              <a:ext uri="{FF2B5EF4-FFF2-40B4-BE49-F238E27FC236}">
                <a16:creationId xmlns:a16="http://schemas.microsoft.com/office/drawing/2014/main" id="{F56943E6-6853-702C-A446-F7F476204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549" y="1817225"/>
            <a:ext cx="4126374" cy="412637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Bài</a:t>
            </a:r>
            <a:r>
              <a:rPr lang="en-US" dirty="0">
                <a:latin typeface="+mj-lt"/>
              </a:rPr>
              <a:t> </a:t>
            </a:r>
            <a:r>
              <a:rPr lang="en-US" dirty="0" err="1">
                <a:latin typeface="+mj-lt"/>
              </a:rPr>
              <a:t>toán</a:t>
            </a:r>
            <a:r>
              <a:rPr lang="en-US" dirty="0">
                <a:latin typeface="+mj-lt"/>
              </a:rPr>
              <a:t> </a:t>
            </a:r>
            <a:r>
              <a:rPr lang="en-US" dirty="0" err="1">
                <a:latin typeface="+mj-lt"/>
              </a:rPr>
              <a:t>phân</a:t>
            </a:r>
            <a:r>
              <a:rPr lang="en-US" dirty="0">
                <a:latin typeface="+mj-lt"/>
              </a:rPr>
              <a:t> </a:t>
            </a:r>
            <a:r>
              <a:rPr lang="en-US" dirty="0" err="1">
                <a:latin typeface="+mj-lt"/>
              </a:rPr>
              <a:t>loại</a:t>
            </a:r>
            <a:r>
              <a:rPr lang="en-US" dirty="0">
                <a:latin typeface="+mj-lt"/>
              </a:rPr>
              <a:t> </a:t>
            </a:r>
            <a:r>
              <a:rPr lang="en-US" dirty="0" err="1">
                <a:latin typeface="+mj-lt"/>
              </a:rPr>
              <a:t>văn</a:t>
            </a:r>
            <a:r>
              <a:rPr lang="en-US" dirty="0">
                <a:latin typeface="+mj-lt"/>
              </a:rPr>
              <a:t> </a:t>
            </a:r>
            <a:r>
              <a:rPr lang="en-US" dirty="0" err="1">
                <a:latin typeface="+mj-lt"/>
              </a:rPr>
              <a:t>bản</a:t>
            </a:r>
            <a:r>
              <a:rPr lang="en-US" dirty="0">
                <a:latin typeface="+mj-lt"/>
              </a:rPr>
              <a:t> </a:t>
            </a:r>
            <a:r>
              <a:rPr lang="en-US" dirty="0" err="1">
                <a:latin typeface="+mj-lt"/>
              </a:rPr>
              <a:t>tiếng</a:t>
            </a:r>
            <a:r>
              <a:rPr lang="en-US" dirty="0">
                <a:latin typeface="+mj-lt"/>
              </a:rPr>
              <a:t> </a:t>
            </a:r>
            <a:r>
              <a:rPr lang="en-US" dirty="0" err="1">
                <a:latin typeface="+mj-lt"/>
              </a:rPr>
              <a:t>Việt</a:t>
            </a:r>
            <a:r>
              <a:rPr lang="en-US" dirty="0">
                <a:latin typeface="+mj-lt"/>
              </a:rPr>
              <a:t> </a:t>
            </a:r>
            <a:r>
              <a:rPr lang="en-US" dirty="0" err="1">
                <a:latin typeface="+mj-lt"/>
              </a:rPr>
              <a:t>tự</a:t>
            </a:r>
            <a:r>
              <a:rPr lang="en-US" dirty="0">
                <a:latin typeface="+mj-lt"/>
              </a:rPr>
              <a:t> </a:t>
            </a:r>
            <a:r>
              <a:rPr lang="en-US" dirty="0" err="1">
                <a:latin typeface="+mj-lt"/>
              </a:rPr>
              <a:t>động</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5440657"/>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vi-VN" sz="2000" i="0" dirty="0">
                <a:solidFill>
                  <a:srgbClr val="333333"/>
                </a:solidFill>
                <a:effectLst/>
                <a:latin typeface="arial" panose="020B0604020202020204" pitchFamily="34" charset="0"/>
              </a:rPr>
              <a:t>Mục tiêu của một hệ thống phân loại văn bản là nó có thể tự động phân loại một văn bản cho trước, để xác định xem văn bản đó thuộc thể loại nào</a:t>
            </a:r>
            <a:r>
              <a:rPr lang="en-US" sz="200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i="0" dirty="0">
              <a:solidFill>
                <a:srgbClr val="333333"/>
              </a:solidFill>
              <a:effectLst/>
              <a:latin typeface="arial" panose="020B0604020202020204" pitchFamily="34" charset="0"/>
            </a:endParaRP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B</a:t>
            </a:r>
            <a:r>
              <a:rPr lang="vi-VN" sz="2000" dirty="0">
                <a:solidFill>
                  <a:srgbClr val="333333"/>
                </a:solidFill>
                <a:latin typeface="arial" panose="020B0604020202020204" pitchFamily="34" charset="0"/>
              </a:rPr>
              <a:t>ài toán học giám sát, bởi vì nội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dung của văn bản đã được gán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nhãn, và được sử dụng để thực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hiện phân loại.</a:t>
            </a:r>
            <a:endParaRPr lang="en-US" sz="2000" dirty="0">
              <a:solidFill>
                <a:srgbClr val="333333"/>
              </a:solidFill>
              <a:latin typeface="arial" panose="020B0604020202020204" pitchFamily="34" charset="0"/>
            </a:endParaRPr>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297856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wipe(down)">
                                      <p:cBhvr>
                                        <p:cTn id="10" dur="500"/>
                                        <p:tgtEl>
                                          <p:spTgt spid="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wipe(down)">
                                      <p:cBhvr>
                                        <p:cTn id="13" dur="500"/>
                                        <p:tgtEl>
                                          <p:spTgt spid="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wipe(down)">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Dữ</a:t>
            </a:r>
            <a:r>
              <a:rPr lang="en-US" sz="2600" b="1" dirty="0">
                <a:latin typeface="+mj-lt"/>
              </a:rPr>
              <a:t> </a:t>
            </a:r>
            <a:r>
              <a:rPr lang="en-US" sz="2600" b="1" dirty="0" err="1">
                <a:latin typeface="+mj-lt"/>
              </a:rPr>
              <a:t>liệu</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96349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từ</a:t>
            </a:r>
            <a:r>
              <a:rPr lang="en-US" dirty="0">
                <a:latin typeface="+mj-lt"/>
              </a:rPr>
              <a:t> </a:t>
            </a:r>
            <a:r>
              <a:rPr lang="en-US" dirty="0" err="1">
                <a:latin typeface="+mj-lt"/>
              </a:rPr>
              <a:t>trang</a:t>
            </a:r>
            <a:r>
              <a:rPr lang="en-US" dirty="0">
                <a:latin typeface="+mj-lt"/>
              </a:rPr>
              <a:t> </a:t>
            </a:r>
            <a:r>
              <a:rPr lang="en-US" dirty="0" err="1">
                <a:latin typeface="+mj-lt"/>
              </a:rPr>
              <a:t>VNExpress</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Thu </a:t>
            </a:r>
            <a:r>
              <a:rPr lang="vi-VN" sz="2000" dirty="0">
                <a:solidFill>
                  <a:srgbClr val="333333"/>
                </a:solidFill>
                <a:latin typeface="arial" panose="020B0604020202020204" pitchFamily="34" charset="0"/>
              </a:rPr>
              <a:t>thập dữ liệu trên </a:t>
            </a:r>
            <a:r>
              <a:rPr lang="en-US" sz="2000" dirty="0" err="1">
                <a:solidFill>
                  <a:srgbClr val="333333"/>
                </a:solidFill>
                <a:latin typeface="arial" panose="020B0604020202020204" pitchFamily="34" charset="0"/>
              </a:rPr>
              <a:t>từ</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trang</a:t>
            </a:r>
            <a:r>
              <a:rPr lang="en-US" sz="2000" dirty="0">
                <a:solidFill>
                  <a:srgbClr val="333333"/>
                </a:solidFill>
                <a:latin typeface="arial" panose="020B0604020202020204" pitchFamily="34" charset="0"/>
              </a:rPr>
              <a:t> </a:t>
            </a:r>
            <a:r>
              <a:rPr lang="en-US" sz="2000" i="1" u="sng" dirty="0" err="1">
                <a:solidFill>
                  <a:schemeClr val="accent1"/>
                </a:solidFill>
                <a:latin typeface="arial" panose="020B0604020202020204" pitchFamily="34" charset="0"/>
              </a:rPr>
              <a:t>vnexpress</a:t>
            </a:r>
            <a:r>
              <a:rPr lang="vi-VN" sz="2000" i="1" u="sng" dirty="0">
                <a:solidFill>
                  <a:schemeClr val="accent1"/>
                </a:solidFill>
                <a:latin typeface="arial" panose="020B0604020202020204" pitchFamily="34" charset="0"/>
              </a:rPr>
              <a:t>.net</a:t>
            </a:r>
            <a:r>
              <a:rPr lang="en-US" sz="2000" i="1" u="sng" dirty="0">
                <a:solidFill>
                  <a:schemeClr val="accent1"/>
                </a:solidFill>
                <a:latin typeface="arial" panose="020B0604020202020204" pitchFamily="34" charset="0"/>
              </a:rPr>
              <a:t> </a:t>
            </a:r>
            <a:r>
              <a:rPr lang="en-US" sz="2000" dirty="0" err="1">
                <a:solidFill>
                  <a:srgbClr val="333333"/>
                </a:solidFill>
                <a:latin typeface="arial" panose="020B0604020202020204" pitchFamily="34" charset="0"/>
              </a:rPr>
              <a:t>sử</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thư</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viện</a:t>
            </a:r>
            <a:r>
              <a:rPr lang="en-US" sz="2000" dirty="0">
                <a:solidFill>
                  <a:srgbClr val="333333"/>
                </a:solidFill>
                <a:latin typeface="arial" panose="020B0604020202020204" pitchFamily="34" charset="0"/>
              </a:rPr>
              <a:t> Scrapy</a:t>
            </a:r>
            <a:r>
              <a:rPr lang="en-US" sz="200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p>
          <a:p>
            <a:pPr marL="342900" indent="-342900">
              <a:lnSpc>
                <a:spcPct val="125000"/>
              </a:lnSpc>
              <a:buFont typeface="Courier New" panose="02070309020205020404" pitchFamily="49" charset="0"/>
              <a:buChar char="o"/>
            </a:pPr>
            <a:r>
              <a:rPr lang="en-US" sz="2000" dirty="0" err="1"/>
              <a:t>Phân</a:t>
            </a:r>
            <a:r>
              <a:rPr lang="en-US" sz="2000" dirty="0"/>
              <a:t> </a:t>
            </a:r>
            <a:r>
              <a:rPr lang="en-US" sz="2000" dirty="0" err="1"/>
              <a:t>loại</a:t>
            </a:r>
            <a:r>
              <a:rPr lang="en-US" sz="2000" dirty="0"/>
              <a:t> </a:t>
            </a:r>
            <a:r>
              <a:rPr lang="en-US" sz="2000" dirty="0" err="1"/>
              <a:t>thành</a:t>
            </a:r>
            <a:r>
              <a:rPr lang="en-US" sz="2000" dirty="0"/>
              <a:t> 12 </a:t>
            </a:r>
            <a:r>
              <a:rPr lang="en-US" sz="2000" dirty="0" err="1"/>
              <a:t>chủ</a:t>
            </a:r>
            <a:endParaRPr lang="en-US" sz="2000" dirty="0"/>
          </a:p>
          <a:p>
            <a:pPr>
              <a:lnSpc>
                <a:spcPct val="125000"/>
              </a:lnSpc>
            </a:pPr>
            <a:r>
              <a:rPr lang="en-US" sz="2000" dirty="0"/>
              <a:t>     </a:t>
            </a:r>
            <a:r>
              <a:rPr lang="en-US" sz="2000" dirty="0" err="1"/>
              <a:t>đề</a:t>
            </a:r>
            <a:r>
              <a:rPr lang="en-US" sz="2000" dirty="0"/>
              <a:t>: </a:t>
            </a:r>
            <a:r>
              <a:rPr lang="en-US" sz="2000" dirty="0" err="1"/>
              <a:t>Thời</a:t>
            </a:r>
            <a:r>
              <a:rPr lang="en-US" sz="2000" dirty="0"/>
              <a:t> </a:t>
            </a:r>
            <a:r>
              <a:rPr lang="en-US" sz="2000" dirty="0" err="1"/>
              <a:t>sự</a:t>
            </a:r>
            <a:r>
              <a:rPr lang="en-US" sz="2000" dirty="0"/>
              <a:t>, </a:t>
            </a:r>
            <a:r>
              <a:rPr lang="en-US" sz="2000" dirty="0" err="1"/>
              <a:t>Thế</a:t>
            </a:r>
            <a:r>
              <a:rPr lang="en-US" sz="2000" dirty="0"/>
              <a:t> </a:t>
            </a:r>
            <a:r>
              <a:rPr lang="en-US" sz="2000" dirty="0" err="1"/>
              <a:t>giới</a:t>
            </a:r>
            <a:r>
              <a:rPr lang="en-US" sz="2000" dirty="0"/>
              <a:t>,</a:t>
            </a:r>
          </a:p>
          <a:p>
            <a:pPr>
              <a:lnSpc>
                <a:spcPct val="125000"/>
              </a:lnSpc>
            </a:pPr>
            <a:r>
              <a:rPr lang="en-US" sz="2000" dirty="0"/>
              <a:t>     </a:t>
            </a:r>
            <a:r>
              <a:rPr lang="en-US" sz="2000" dirty="0" err="1"/>
              <a:t>Kinh</a:t>
            </a:r>
            <a:r>
              <a:rPr lang="en-US" sz="2000" dirty="0"/>
              <a:t> </a:t>
            </a:r>
            <a:r>
              <a:rPr lang="en-US" sz="2000" dirty="0" err="1"/>
              <a:t>doanh</a:t>
            </a:r>
            <a:r>
              <a:rPr lang="en-US" sz="2000" dirty="0"/>
              <a:t>, </a:t>
            </a:r>
            <a:r>
              <a:rPr lang="en-US" sz="2000" dirty="0" err="1"/>
              <a:t>Giải</a:t>
            </a:r>
            <a:r>
              <a:rPr lang="en-US" sz="2000" dirty="0"/>
              <a:t> </a:t>
            </a:r>
            <a:r>
              <a:rPr lang="en-US" sz="2000" dirty="0" err="1"/>
              <a:t>trí</a:t>
            </a:r>
            <a:r>
              <a:rPr lang="en-US" sz="2000" dirty="0"/>
              <a:t>,</a:t>
            </a:r>
          </a:p>
          <a:p>
            <a:pPr>
              <a:lnSpc>
                <a:spcPct val="125000"/>
              </a:lnSpc>
            </a:pPr>
            <a:r>
              <a:rPr lang="en-US" sz="2000" dirty="0"/>
              <a:t>     </a:t>
            </a:r>
            <a:r>
              <a:rPr lang="en-US" sz="2000" dirty="0" err="1"/>
              <a:t>Thể</a:t>
            </a:r>
            <a:r>
              <a:rPr lang="en-US" sz="2000" dirty="0"/>
              <a:t> </a:t>
            </a:r>
            <a:r>
              <a:rPr lang="en-US" sz="2000" dirty="0" err="1"/>
              <a:t>thao</a:t>
            </a:r>
            <a:r>
              <a:rPr lang="en-US" sz="2000" dirty="0"/>
              <a:t>, </a:t>
            </a:r>
            <a:r>
              <a:rPr lang="en-US" sz="2000" dirty="0" err="1"/>
              <a:t>Pháp</a:t>
            </a:r>
            <a:r>
              <a:rPr lang="en-US" sz="2000" dirty="0"/>
              <a:t> </a:t>
            </a:r>
            <a:r>
              <a:rPr lang="en-US" sz="2000" dirty="0" err="1"/>
              <a:t>luật</a:t>
            </a:r>
            <a:r>
              <a:rPr lang="en-US" sz="2000" dirty="0"/>
              <a:t>,</a:t>
            </a:r>
          </a:p>
          <a:p>
            <a:pPr>
              <a:lnSpc>
                <a:spcPct val="125000"/>
              </a:lnSpc>
            </a:pPr>
            <a:r>
              <a:rPr lang="en-US" sz="2000" dirty="0"/>
              <a:t>     </a:t>
            </a:r>
            <a:r>
              <a:rPr lang="en-US" sz="2000" dirty="0" err="1"/>
              <a:t>Giáo</a:t>
            </a:r>
            <a:r>
              <a:rPr lang="en-US" sz="2000" dirty="0"/>
              <a:t> </a:t>
            </a:r>
            <a:r>
              <a:rPr lang="en-US" sz="2000" dirty="0" err="1"/>
              <a:t>dục</a:t>
            </a:r>
            <a:r>
              <a:rPr lang="en-US" sz="2000" dirty="0"/>
              <a:t>, </a:t>
            </a:r>
            <a:r>
              <a:rPr lang="en-US" sz="2000" dirty="0" err="1"/>
              <a:t>Sức</a:t>
            </a:r>
            <a:r>
              <a:rPr lang="en-US" sz="2000" dirty="0"/>
              <a:t> </a:t>
            </a:r>
            <a:r>
              <a:rPr lang="en-US" sz="2000" dirty="0" err="1"/>
              <a:t>khỏe</a:t>
            </a:r>
            <a:r>
              <a:rPr lang="en-US" sz="2000" dirty="0"/>
              <a:t>,</a:t>
            </a:r>
          </a:p>
          <a:p>
            <a:pPr>
              <a:lnSpc>
                <a:spcPct val="125000"/>
              </a:lnSpc>
            </a:pPr>
            <a:r>
              <a:rPr lang="en-US" sz="2000" dirty="0"/>
              <a:t>     </a:t>
            </a:r>
            <a:r>
              <a:rPr lang="en-US" sz="2000" dirty="0" err="1"/>
              <a:t>Đời</a:t>
            </a:r>
            <a:r>
              <a:rPr lang="en-US" sz="2000" dirty="0"/>
              <a:t> </a:t>
            </a:r>
            <a:r>
              <a:rPr lang="en-US" sz="2000" dirty="0" err="1"/>
              <a:t>sống</a:t>
            </a:r>
            <a:r>
              <a:rPr lang="en-US" sz="2000" dirty="0"/>
              <a:t>, Du </a:t>
            </a:r>
            <a:r>
              <a:rPr lang="en-US" sz="2000" dirty="0" err="1"/>
              <a:t>lịch</a:t>
            </a:r>
            <a:r>
              <a:rPr lang="en-US" sz="2000" dirty="0"/>
              <a:t>, </a:t>
            </a:r>
          </a:p>
          <a:p>
            <a:pPr>
              <a:lnSpc>
                <a:spcPct val="125000"/>
              </a:lnSpc>
            </a:pPr>
            <a:r>
              <a:rPr lang="en-US" sz="2000" dirty="0"/>
              <a:t>     Khoa </a:t>
            </a:r>
            <a:r>
              <a:rPr lang="en-US" sz="2000" dirty="0" err="1"/>
              <a:t>học</a:t>
            </a:r>
            <a:r>
              <a:rPr lang="en-US" sz="2000" dirty="0"/>
              <a:t>, </a:t>
            </a:r>
            <a:r>
              <a:rPr lang="en-US" sz="2000" dirty="0" err="1"/>
              <a:t>Số</a:t>
            </a:r>
            <a:r>
              <a:rPr lang="en-US" sz="2000" dirty="0"/>
              <a:t> </a:t>
            </a:r>
            <a:r>
              <a:rPr lang="en-US" sz="2000" dirty="0" err="1"/>
              <a:t>hóa</a:t>
            </a:r>
            <a:r>
              <a:rPr lang="en-US" sz="2000" dirty="0"/>
              <a:t>.</a:t>
            </a:r>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6" name="Picture 5">
            <a:extLst>
              <a:ext uri="{FF2B5EF4-FFF2-40B4-BE49-F238E27FC236}">
                <a16:creationId xmlns:a16="http://schemas.microsoft.com/office/drawing/2014/main" id="{2CC820BF-C8F1-4D3C-CC02-AB652421FDD8}"/>
              </a:ext>
            </a:extLst>
          </p:cNvPr>
          <p:cNvPicPr>
            <a:picLocks noChangeAspect="1"/>
          </p:cNvPicPr>
          <p:nvPr/>
        </p:nvPicPr>
        <p:blipFill>
          <a:blip r:embed="rId3"/>
          <a:stretch>
            <a:fillRect/>
          </a:stretch>
        </p:blipFill>
        <p:spPr>
          <a:xfrm>
            <a:off x="3629277" y="2679017"/>
            <a:ext cx="5179057" cy="3283382"/>
          </a:xfrm>
          <a:prstGeom prst="rect">
            <a:avLst/>
          </a:prstGeom>
        </p:spPr>
      </p:pic>
    </p:spTree>
    <p:extLst>
      <p:ext uri="{BB962C8B-B14F-4D97-AF65-F5344CB8AC3E}">
        <p14:creationId xmlns:p14="http://schemas.microsoft.com/office/powerpoint/2010/main" val="29729249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5046</TotalTime>
  <Words>670</Words>
  <Application>Microsoft Office PowerPoint</Application>
  <PresentationFormat>On-screen Show (4:3)</PresentationFormat>
  <Paragraphs>184</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vt:lpstr>
      <vt:lpstr>Calibri</vt:lpstr>
      <vt:lpstr>Courier New</vt:lpstr>
      <vt:lpstr>Lato</vt:lpstr>
      <vt:lpstr>Wingdings</vt:lpstr>
      <vt:lpstr>Office Theme</vt:lpstr>
      <vt:lpstr>PowerPoint Presentation</vt:lpstr>
      <vt:lpstr>Nội dung</vt:lpstr>
      <vt:lpstr>Nội dung</vt:lpstr>
      <vt:lpstr>Ý tưởng</vt:lpstr>
      <vt:lpstr>Ý tưởng</vt:lpstr>
      <vt:lpstr>Ý tưởng</vt:lpstr>
      <vt:lpstr>Bài toán phân loại văn bản tiếng Việt tự động</vt:lpstr>
      <vt:lpstr>Nội dung</vt:lpstr>
      <vt:lpstr>Dữ liệu từ trang VNExpress</vt:lpstr>
      <vt:lpstr>Dữ liệu từ trang Spiderum</vt:lpstr>
      <vt:lpstr>Nội dung</vt:lpstr>
      <vt:lpstr>Mô hình đề xuất</vt:lpstr>
      <vt:lpstr>Mô hình đề xuất</vt:lpstr>
      <vt:lpstr>Thực nghiệm</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284</cp:revision>
  <dcterms:created xsi:type="dcterms:W3CDTF">2021-05-28T04:32:29Z</dcterms:created>
  <dcterms:modified xsi:type="dcterms:W3CDTF">2022-11-30T11:34:40Z</dcterms:modified>
</cp:coreProperties>
</file>